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83" r:id="rId4"/>
    <p:sldId id="284" r:id="rId5"/>
    <p:sldId id="285" r:id="rId6"/>
    <p:sldId id="286" r:id="rId7"/>
    <p:sldId id="287" r:id="rId8"/>
    <p:sldId id="288" r:id="rId9"/>
    <p:sldId id="289" r:id="rId10"/>
    <p:sldId id="290" r:id="rId11"/>
    <p:sldId id="259" r:id="rId12"/>
    <p:sldId id="260" r:id="rId13"/>
    <p:sldId id="261" r:id="rId14"/>
    <p:sldId id="262" r:id="rId15"/>
    <p:sldId id="263" r:id="rId16"/>
    <p:sldId id="264" r:id="rId17"/>
    <p:sldId id="291" r:id="rId18"/>
    <p:sldId id="266" r:id="rId19"/>
    <p:sldId id="282" r:id="rId20"/>
    <p:sldId id="292" r:id="rId21"/>
    <p:sldId id="293" r:id="rId22"/>
    <p:sldId id="294" r:id="rId23"/>
    <p:sldId id="267" r:id="rId24"/>
    <p:sldId id="268" r:id="rId2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2196" y="-93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1/3/2025</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 xmlns:p14="http://schemas.microsoft.com/office/powerpoint/2010/main"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1/3/2025</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03.01.2025</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aw.githubusercontent.com/132nd-vWing/OPAR-Brief/master/UNDER%20DEVELOPMENT/OPAR%20JFACC%20INSTRUCTIONS.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aw.githubusercontent.com/132nd-vWing/OPAR-Brief/master/UNDER%20DEVELOPMENT/OPAR%20VIS%20INSTRUCTIONS.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Autofit/>
          </a:bodyPr>
          <a:lstStyle/>
          <a:p>
            <a:r>
              <a:rPr lang="en-US" sz="4400" dirty="0" smtClean="0">
                <a:solidFill>
                  <a:schemeClr val="tx1"/>
                </a:solidFill>
              </a:rPr>
              <a:t>OPERATION </a:t>
            </a:r>
            <a:r>
              <a:rPr lang="en-US" sz="4400" dirty="0" smtClean="0">
                <a:solidFill>
                  <a:schemeClr val="tx1"/>
                </a:solidFill>
              </a:rPr>
              <a:t>ARCTIC </a:t>
            </a:r>
            <a:r>
              <a:rPr lang="en-US" sz="4400" dirty="0" smtClean="0">
                <a:solidFill>
                  <a:schemeClr val="tx1"/>
                </a:solidFill>
              </a:rPr>
              <a:t>CITADEL (OPAC)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Introduction Brief</a:t>
            </a:r>
          </a:p>
          <a:p>
            <a:endParaRPr lang="en-US" dirty="0" smtClean="0"/>
          </a:p>
          <a:p>
            <a:r>
              <a:rPr lang="en-US" sz="1400" dirty="0" smtClean="0"/>
              <a:t>CAO: </a:t>
            </a:r>
            <a:r>
              <a:rPr lang="en-US" sz="1400" dirty="0" smtClean="0"/>
              <a:t>2025-01-03</a:t>
            </a:r>
          </a:p>
          <a:p>
            <a:r>
              <a:rPr lang="en-US" sz="1400" dirty="0" smtClean="0"/>
              <a:t>Version</a:t>
            </a:r>
            <a:r>
              <a:rPr lang="en-US" sz="1400" dirty="0" smtClean="0"/>
              <a:t>: 0.1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smtClean="0"/>
              <a:t>China, </a:t>
            </a:r>
            <a:r>
              <a:rPr lang="en-US" sz="1400" dirty="0" err="1" smtClean="0"/>
              <a:t>Notia</a:t>
            </a:r>
            <a:r>
              <a:rPr lang="en-US" sz="1400" dirty="0" smtClean="0"/>
              <a:t>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China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52172"/>
            <a:ext cx="9036496" cy="2448272"/>
          </a:xfrm>
        </p:spPr>
        <p:txBody>
          <a:bodyPr>
            <a:normAutofit/>
          </a:bodyPr>
          <a:lstStyle/>
          <a:p>
            <a:r>
              <a:rPr lang="en-US" sz="1600" dirty="0" smtClean="0"/>
              <a:t>Combined Joint Task Force Headquarter (CJTF HQ): Mission maker/event host</a:t>
            </a:r>
          </a:p>
          <a:p>
            <a:r>
              <a:rPr lang="en-US" sz="1600" b="1" dirty="0" smtClean="0"/>
              <a:t>Joint Force Air Component Commander (JFACC): Volunteer 132</a:t>
            </a:r>
            <a:r>
              <a:rPr lang="en-US" sz="1600" b="1" baseline="30000" dirty="0" smtClean="0"/>
              <a:t>nd</a:t>
            </a:r>
            <a:r>
              <a:rPr lang="en-US" sz="1600" b="1" dirty="0" smtClean="0"/>
              <a:t> members/externals</a:t>
            </a:r>
          </a:p>
          <a:p>
            <a:r>
              <a:rPr lang="en-US" sz="1600" b="1" dirty="0" smtClean="0"/>
              <a:t>Air Operations Centre (AOC): JFACC volunteers take turn</a:t>
            </a:r>
          </a:p>
          <a:p>
            <a:r>
              <a:rPr lang="en-US" sz="1600" dirty="0" smtClean="0"/>
              <a:t>Virtual Intelligence Directorate (VID): Mission maker/event host</a:t>
            </a:r>
          </a:p>
          <a:p>
            <a:r>
              <a:rPr lang="en-US" sz="1600" b="1" dirty="0" smtClean="0"/>
              <a:t>Virtual Intelligence Service (VIS): Volunteer 132</a:t>
            </a:r>
            <a:r>
              <a:rPr lang="en-US" sz="1600" b="1" baseline="30000" dirty="0" smtClean="0"/>
              <a:t>nd</a:t>
            </a:r>
            <a:r>
              <a:rPr lang="en-US" sz="1600" b="1" dirty="0" smtClean="0"/>
              <a:t> members/externals</a:t>
            </a:r>
          </a:p>
          <a:p>
            <a:r>
              <a:rPr lang="en-US" sz="1600" b="1" i="1" dirty="0" smtClean="0">
                <a:solidFill>
                  <a:schemeClr val="tx1">
                    <a:lumMod val="50000"/>
                    <a:lumOff val="50000"/>
                  </a:schemeClr>
                </a:solidFill>
              </a:rPr>
              <a:t>LCC Land Component Commander (LCC) – If interest, can be filled by volunteers (need minimum 3)</a:t>
            </a:r>
          </a:p>
          <a:p>
            <a:r>
              <a:rPr lang="en-US" sz="1600" b="1" i="1" dirty="0" smtClean="0">
                <a:solidFill>
                  <a:schemeClr val="tx1">
                    <a:lumMod val="50000"/>
                    <a:lumOff val="50000"/>
                  </a:schemeClr>
                </a:solidFill>
              </a:rPr>
              <a:t>Maritime Component Commander (MCC) - If interest, can be filled by volunteers (need minimum 3</a:t>
            </a:r>
            <a:r>
              <a:rPr lang="en-US" sz="1600" b="1" i="1" dirty="0" smtClean="0"/>
              <a:t>)</a:t>
            </a:r>
          </a:p>
          <a:p>
            <a:endParaRPr lang="en-US" sz="1600" b="1" dirty="0" smtClean="0"/>
          </a:p>
          <a:p>
            <a:pPr>
              <a:buNone/>
            </a:pPr>
            <a:endParaRPr lang="en-US" dirty="0"/>
          </a:p>
        </p:txBody>
      </p:sp>
      <p:sp>
        <p:nvSpPr>
          <p:cNvPr id="3" name="Tittel 2"/>
          <p:cNvSpPr>
            <a:spLocks noGrp="1"/>
          </p:cNvSpPr>
          <p:nvPr>
            <p:ph type="title"/>
          </p:nvPr>
        </p:nvSpPr>
        <p:spPr/>
        <p:txBody>
          <a:bodyPr/>
          <a:lstStyle/>
          <a:p>
            <a:r>
              <a:rPr lang="en-US" dirty="0" smtClean="0"/>
              <a:t>FUNCTIONS / ROLES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the entire force (Air, maritime and land forces)</a:t>
            </a:r>
          </a:p>
          <a:p>
            <a:r>
              <a:rPr lang="en-US" sz="1600" dirty="0" smtClean="0"/>
              <a:t>Mission designers /event host</a:t>
            </a:r>
          </a:p>
          <a:p>
            <a:r>
              <a:rPr lang="en-US" sz="1600" dirty="0" smtClean="0"/>
              <a:t>Ensures to streamline events</a:t>
            </a:r>
          </a:p>
          <a:p>
            <a:endParaRPr lang="en-US" sz="1600" dirty="0"/>
          </a:p>
        </p:txBody>
      </p:sp>
      <p:sp>
        <p:nvSpPr>
          <p:cNvPr id="3" name="Tittel 2"/>
          <p:cNvSpPr>
            <a:spLocks noGrp="1"/>
          </p:cNvSpPr>
          <p:nvPr>
            <p:ph type="title"/>
          </p:nvPr>
        </p:nvSpPr>
        <p:spPr/>
        <p:txBody>
          <a:bodyPr/>
          <a:lstStyle/>
          <a:p>
            <a:r>
              <a:rPr lang="en-US" dirty="0" smtClean="0"/>
              <a:t>CJTF – 23  HQ</a:t>
            </a:r>
            <a:endParaRPr lang="en-US" dirty="0"/>
          </a:p>
        </p:txBody>
      </p:sp>
      <p:pic>
        <p:nvPicPr>
          <p:cNvPr id="1026" name="Picture 2" descr="D:\GIT PROJECTS\OPAT-background\CJTF-23 logo.png"/>
          <p:cNvPicPr>
            <a:picLocks noChangeAspect="1" noChangeArrowheads="1"/>
          </p:cNvPicPr>
          <p:nvPr/>
        </p:nvPicPr>
        <p:blipFill>
          <a:blip r:embed="rId2"/>
          <a:srcRect/>
          <a:stretch>
            <a:fillRect/>
          </a:stretch>
        </p:blipFill>
        <p:spPr bwMode="auto">
          <a:xfrm>
            <a:off x="5214942" y="857238"/>
            <a:ext cx="3555154" cy="324802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Commander of Air Forces involved in the operation</a:t>
            </a:r>
          </a:p>
          <a:p>
            <a:r>
              <a:rPr lang="en-US" sz="1600" dirty="0" smtClean="0"/>
              <a:t>Volunteer 132</a:t>
            </a:r>
            <a:r>
              <a:rPr lang="en-US" sz="1600" baseline="30000" dirty="0" smtClean="0"/>
              <a:t>nd</a:t>
            </a:r>
            <a:r>
              <a:rPr lang="en-US" sz="1600" dirty="0" smtClean="0"/>
              <a:t> members</a:t>
            </a:r>
          </a:p>
          <a:p>
            <a:r>
              <a:rPr lang="en-US" sz="1600" dirty="0" smtClean="0"/>
              <a:t>Takes guidance from CJTF-82 HQ, available intelligence, supported by VIS, to develop and execute the air campaign.</a:t>
            </a:r>
          </a:p>
          <a:p>
            <a:endParaRPr lang="en-US" sz="1600" dirty="0" smtClean="0"/>
          </a:p>
          <a:p>
            <a:endParaRPr lang="en-US" sz="1600" dirty="0" smtClean="0"/>
          </a:p>
          <a:p>
            <a:pPr>
              <a:buNone/>
            </a:pPr>
            <a:r>
              <a:rPr lang="en-US" sz="1600" dirty="0" smtClean="0"/>
              <a:t>For details:</a:t>
            </a:r>
          </a:p>
          <a:p>
            <a:r>
              <a:rPr lang="en-US" sz="1600" dirty="0" smtClean="0"/>
              <a:t>See JFACC Instructions (</a:t>
            </a:r>
            <a:r>
              <a:rPr lang="en-US" sz="1600" dirty="0" smtClean="0">
                <a:hlinkClick r:id="rId2"/>
              </a:rPr>
              <a:t>LINK</a:t>
            </a:r>
            <a:r>
              <a:rPr lang="en-US" sz="1600" dirty="0" smtClean="0"/>
              <a:t>)</a:t>
            </a:r>
          </a:p>
          <a:p>
            <a:endParaRPr lang="en-US" sz="1600" dirty="0" smtClean="0"/>
          </a:p>
          <a:p>
            <a:endParaRPr lang="en-US" sz="1600" dirty="0"/>
          </a:p>
        </p:txBody>
      </p:sp>
      <p:sp>
        <p:nvSpPr>
          <p:cNvPr id="3" name="Tittel 2"/>
          <p:cNvSpPr>
            <a:spLocks noGrp="1"/>
          </p:cNvSpPr>
          <p:nvPr>
            <p:ph type="title"/>
          </p:nvPr>
        </p:nvSpPr>
        <p:spPr/>
        <p:txBody>
          <a:bodyPr/>
          <a:lstStyle/>
          <a:p>
            <a:r>
              <a:rPr lang="en-US" dirty="0" smtClean="0"/>
              <a:t>JFACC</a:t>
            </a:r>
            <a:endParaRPr lang="en-US" dirty="0"/>
          </a:p>
        </p:txBody>
      </p:sp>
      <p:pic>
        <p:nvPicPr>
          <p:cNvPr id="4" name="Picture 2" descr="D:\GIT PROJECTS\OPAT-background\JFACC logo.png"/>
          <p:cNvPicPr>
            <a:picLocks noChangeAspect="1" noChangeArrowheads="1"/>
          </p:cNvPicPr>
          <p:nvPr/>
        </p:nvPicPr>
        <p:blipFill>
          <a:blip r:embed="rId3" cstate="print"/>
          <a:srcRect l="2212" t="17767" r="2654"/>
          <a:stretch>
            <a:fillRect/>
          </a:stretch>
        </p:blipFill>
        <p:spPr bwMode="auto">
          <a:xfrm>
            <a:off x="5643570" y="1785932"/>
            <a:ext cx="3071834" cy="1983911"/>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Translates JFACC daily guidance (Air Operations Directive, AOD) into a executable Air Tasking Order</a:t>
            </a:r>
          </a:p>
          <a:p>
            <a:r>
              <a:rPr lang="en-US" sz="1600" dirty="0" smtClean="0"/>
              <a:t>One member from the JFACC team, responsible for the </a:t>
            </a:r>
            <a:r>
              <a:rPr lang="en-US" sz="1600" dirty="0" err="1" smtClean="0"/>
              <a:t>taskings</a:t>
            </a:r>
            <a:r>
              <a:rPr lang="en-US" sz="1600" dirty="0" smtClean="0"/>
              <a:t> for that specific event IAW JFACC guidance</a:t>
            </a:r>
          </a:p>
        </p:txBody>
      </p:sp>
      <p:sp>
        <p:nvSpPr>
          <p:cNvPr id="3" name="Tittel 2"/>
          <p:cNvSpPr>
            <a:spLocks noGrp="1"/>
          </p:cNvSpPr>
          <p:nvPr>
            <p:ph type="title"/>
          </p:nvPr>
        </p:nvSpPr>
        <p:spPr/>
        <p:txBody>
          <a:bodyPr/>
          <a:lstStyle/>
          <a:p>
            <a:r>
              <a:rPr lang="en-US" dirty="0" smtClean="0"/>
              <a:t>AOC</a:t>
            </a:r>
            <a:endParaRPr lang="en-US" dirty="0"/>
          </a:p>
        </p:txBody>
      </p:sp>
      <p:pic>
        <p:nvPicPr>
          <p:cNvPr id="2051" name="Picture 3" descr="D:\GIT PROJECTS\OPAT-background\AOC logo2.png"/>
          <p:cNvPicPr>
            <a:picLocks noChangeAspect="1" noChangeArrowheads="1"/>
          </p:cNvPicPr>
          <p:nvPr/>
        </p:nvPicPr>
        <p:blipFill>
          <a:blip r:embed="rId2"/>
          <a:srcRect/>
          <a:stretch>
            <a:fillRect/>
          </a:stretch>
        </p:blipFill>
        <p:spPr bwMode="auto">
          <a:xfrm>
            <a:off x="5429256" y="1142990"/>
            <a:ext cx="2707721" cy="2890833"/>
          </a:xfrm>
          <a:prstGeom prst="rect">
            <a:avLst/>
          </a:prstGeom>
          <a:noFill/>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Higher echelon intelligence agency.</a:t>
            </a:r>
          </a:p>
          <a:p>
            <a:r>
              <a:rPr lang="en-US" sz="1600" dirty="0" smtClean="0"/>
              <a:t>Mission designers /event host</a:t>
            </a:r>
          </a:p>
          <a:p>
            <a:r>
              <a:rPr lang="en-US" sz="1600" dirty="0" smtClean="0"/>
              <a:t>A way for mission designers/event hosts to introduce intelligence into the scenario.</a:t>
            </a:r>
          </a:p>
          <a:p>
            <a:r>
              <a:rPr lang="en-US" sz="1600" dirty="0" smtClean="0"/>
              <a:t>Reports will be forwarded to VIS</a:t>
            </a:r>
            <a:endParaRPr lang="en-US" sz="1600" dirty="0"/>
          </a:p>
        </p:txBody>
      </p:sp>
      <p:sp>
        <p:nvSpPr>
          <p:cNvPr id="3" name="Tittel 2"/>
          <p:cNvSpPr>
            <a:spLocks noGrp="1"/>
          </p:cNvSpPr>
          <p:nvPr>
            <p:ph type="title"/>
          </p:nvPr>
        </p:nvSpPr>
        <p:spPr/>
        <p:txBody>
          <a:bodyPr/>
          <a:lstStyle/>
          <a:p>
            <a:r>
              <a:rPr lang="en-US" dirty="0" smtClean="0"/>
              <a:t>VID</a:t>
            </a:r>
            <a:endParaRPr lang="en-US" dirty="0"/>
          </a:p>
        </p:txBody>
      </p:sp>
      <p:pic>
        <p:nvPicPr>
          <p:cNvPr id="5122" name="Picture 2" descr="https://media.discordapp.net/attachments/361618361815138313/738329332224753674/unknown.png?width=665&amp;height=677"/>
          <p:cNvPicPr>
            <a:picLocks noChangeAspect="1" noChangeArrowheads="1"/>
          </p:cNvPicPr>
          <p:nvPr/>
        </p:nvPicPr>
        <p:blipFill>
          <a:blip r:embed="rId2" cstate="print"/>
          <a:srcRect/>
          <a:stretch>
            <a:fillRect/>
          </a:stretch>
        </p:blipFill>
        <p:spPr bwMode="auto">
          <a:xfrm>
            <a:off x="5364088" y="1131590"/>
            <a:ext cx="3112192" cy="31683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4572000" cy="4176463"/>
          </a:xfrm>
        </p:spPr>
        <p:txBody>
          <a:bodyPr>
            <a:normAutofit/>
          </a:bodyPr>
          <a:lstStyle/>
          <a:p>
            <a:r>
              <a:rPr lang="en-US" sz="1600" dirty="0" smtClean="0"/>
              <a:t>Intelligence agency that supports operations</a:t>
            </a:r>
          </a:p>
          <a:p>
            <a:r>
              <a:rPr lang="en-US" sz="1600" dirty="0" smtClean="0"/>
              <a:t>Volunteer 132</a:t>
            </a:r>
            <a:r>
              <a:rPr lang="en-US" sz="1600" baseline="30000" dirty="0" smtClean="0"/>
              <a:t>nd</a:t>
            </a:r>
            <a:r>
              <a:rPr lang="en-US" sz="1600" dirty="0" smtClean="0"/>
              <a:t> members</a:t>
            </a:r>
          </a:p>
          <a:p>
            <a:r>
              <a:rPr lang="en-US" sz="1600" dirty="0" smtClean="0"/>
              <a:t>Most of the operation will  be intelligence driven, and that intelligence will come from events.</a:t>
            </a:r>
          </a:p>
          <a:p>
            <a:endParaRPr lang="en-US" sz="1600" dirty="0" smtClean="0"/>
          </a:p>
          <a:p>
            <a:pPr>
              <a:buNone/>
            </a:pPr>
            <a:r>
              <a:rPr lang="en-US" sz="1600" dirty="0" smtClean="0"/>
              <a:t>For details:</a:t>
            </a:r>
          </a:p>
          <a:p>
            <a:r>
              <a:rPr lang="en-US" sz="1600" dirty="0" smtClean="0"/>
              <a:t>See VIS Instructions (</a:t>
            </a:r>
            <a:r>
              <a:rPr lang="en-US" sz="1600" dirty="0" smtClean="0">
                <a:hlinkClick r:id="rId2"/>
              </a:rPr>
              <a:t>LINK</a:t>
            </a:r>
            <a:r>
              <a:rPr lang="en-US" sz="1600" dirty="0" smtClean="0"/>
              <a:t>)</a:t>
            </a:r>
          </a:p>
        </p:txBody>
      </p:sp>
      <p:sp>
        <p:nvSpPr>
          <p:cNvPr id="3" name="Tittel 2"/>
          <p:cNvSpPr>
            <a:spLocks noGrp="1"/>
          </p:cNvSpPr>
          <p:nvPr>
            <p:ph type="title"/>
          </p:nvPr>
        </p:nvSpPr>
        <p:spPr/>
        <p:txBody>
          <a:bodyPr/>
          <a:lstStyle/>
          <a:p>
            <a:r>
              <a:rPr lang="en-US" dirty="0" smtClean="0"/>
              <a:t>VIS</a:t>
            </a:r>
            <a:endParaRPr lang="en-US" dirty="0"/>
          </a:p>
        </p:txBody>
      </p:sp>
      <p:pic>
        <p:nvPicPr>
          <p:cNvPr id="4" name="Bilde 3" descr="C:\Users\Sjefen\Desktop\OPUF VIS logo\Virtual_Intelligence_Service_only_logo.PNG"/>
          <p:cNvPicPr/>
          <p:nvPr/>
        </p:nvPicPr>
        <p:blipFill>
          <a:blip r:embed="rId3" cstate="print"/>
          <a:srcRect/>
          <a:stretch>
            <a:fillRect/>
          </a:stretch>
        </p:blipFill>
        <p:spPr bwMode="auto">
          <a:xfrm>
            <a:off x="5724128" y="1419622"/>
            <a:ext cx="2696716" cy="230425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ADA9419-33EC-626E-C3F0-460FB2AED1E8}"/>
              </a:ext>
            </a:extLst>
          </p:cNvPr>
          <p:cNvSpPr txBox="1"/>
          <p:nvPr/>
        </p:nvSpPr>
        <p:spPr>
          <a:xfrm>
            <a:off x="1684992" y="1612370"/>
            <a:ext cx="1341783" cy="76174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Process raw intel</a:t>
            </a:r>
          </a:p>
          <a:p>
            <a:pPr marL="214313" indent="-214313">
              <a:buFont typeface="Calibri"/>
              <a:buChar char="-"/>
            </a:pPr>
            <a:r>
              <a:rPr lang="en-US" sz="900" dirty="0">
                <a:cs typeface="Calibri"/>
              </a:rPr>
              <a:t>Plot locations on .</a:t>
            </a:r>
            <a:r>
              <a:rPr lang="en-US" sz="900" dirty="0" err="1">
                <a:cs typeface="Calibri"/>
              </a:rPr>
              <a:t>cf</a:t>
            </a:r>
            <a:endParaRPr lang="en-US" sz="900" dirty="0">
              <a:cs typeface="Calibri"/>
            </a:endParaRPr>
          </a:p>
          <a:p>
            <a:pPr marL="214313" indent="-214313">
              <a:buFont typeface="Calibri"/>
              <a:buChar char="-"/>
            </a:pPr>
            <a:r>
              <a:rPr lang="en-US" sz="900" dirty="0">
                <a:cs typeface="Calibri"/>
              </a:rPr>
              <a:t>Update OOB</a:t>
            </a:r>
          </a:p>
          <a:p>
            <a:pPr marL="214313" indent="-214313">
              <a:buFont typeface="Calibri"/>
              <a:buChar char="-"/>
            </a:pPr>
            <a:r>
              <a:rPr lang="en-US" sz="900" dirty="0">
                <a:cs typeface="Calibri"/>
              </a:rPr>
              <a:t>Update IR list</a:t>
            </a:r>
          </a:p>
          <a:p>
            <a:pPr marL="214313" indent="-214313">
              <a:buFont typeface="Calibri"/>
              <a:buChar char="-"/>
            </a:pPr>
            <a:r>
              <a:rPr lang="en-US" sz="900" dirty="0">
                <a:cs typeface="Calibri"/>
              </a:rPr>
              <a:t>Update VIS Timeline</a:t>
            </a:r>
          </a:p>
        </p:txBody>
      </p:sp>
      <p:sp>
        <p:nvSpPr>
          <p:cNvPr id="6" name="TextBox 5">
            <a:extLst>
              <a:ext uri="{FF2B5EF4-FFF2-40B4-BE49-F238E27FC236}">
                <a16:creationId xmlns:a16="http://schemas.microsoft.com/office/drawing/2014/main" xmlns="" id="{9A98B4E7-E4ED-3E3E-FD23-7BB5B8AD85D3}"/>
              </a:ext>
            </a:extLst>
          </p:cNvPr>
          <p:cNvSpPr txBox="1"/>
          <p:nvPr/>
        </p:nvSpPr>
        <p:spPr>
          <a:xfrm>
            <a:off x="3561004" y="1610818"/>
            <a:ext cx="1625980" cy="6232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Analyse intel</a:t>
            </a:r>
          </a:p>
          <a:p>
            <a:pPr marL="214313" indent="-214313">
              <a:buFont typeface="Calibri"/>
              <a:buChar char="-"/>
            </a:pPr>
            <a:r>
              <a:rPr lang="en-US" sz="900" dirty="0">
                <a:cs typeface="Calibri"/>
              </a:rPr>
              <a:t>Prepare new .</a:t>
            </a:r>
            <a:r>
              <a:rPr lang="en-US" sz="900" dirty="0" err="1">
                <a:cs typeface="Calibri"/>
              </a:rPr>
              <a:t>cf</a:t>
            </a:r>
            <a:r>
              <a:rPr lang="en-US" sz="900" dirty="0">
                <a:cs typeface="Calibri"/>
              </a:rPr>
              <a:t> summaries</a:t>
            </a:r>
          </a:p>
          <a:p>
            <a:pPr marL="214313" indent="-214313">
              <a:buFont typeface="Calibri"/>
              <a:buChar char="-"/>
            </a:pPr>
            <a:r>
              <a:rPr lang="en-US" sz="900" dirty="0">
                <a:cs typeface="Calibri"/>
              </a:rPr>
              <a:t>Determine COAs</a:t>
            </a:r>
          </a:p>
          <a:p>
            <a:pPr marL="214313" indent="-214313">
              <a:buFont typeface="Calibri"/>
              <a:buChar char="-"/>
            </a:pPr>
            <a:r>
              <a:rPr lang="en-US" sz="900" dirty="0">
                <a:cs typeface="Calibri"/>
              </a:rPr>
              <a:t>Update IR list</a:t>
            </a:r>
          </a:p>
        </p:txBody>
      </p:sp>
      <p:sp>
        <p:nvSpPr>
          <p:cNvPr id="7" name="TextBox 6">
            <a:extLst>
              <a:ext uri="{FF2B5EF4-FFF2-40B4-BE49-F238E27FC236}">
                <a16:creationId xmlns:a16="http://schemas.microsoft.com/office/drawing/2014/main" xmlns="" id="{37BF554D-D503-FDB9-3856-505E8C05C94A}"/>
              </a:ext>
            </a:extLst>
          </p:cNvPr>
          <p:cNvSpPr txBox="1"/>
          <p:nvPr/>
        </p:nvSpPr>
        <p:spPr>
          <a:xfrm>
            <a:off x="5666856" y="1635665"/>
            <a:ext cx="1927259" cy="48474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 planning</a:t>
            </a:r>
          </a:p>
          <a:p>
            <a:pPr marL="214313" indent="-214313">
              <a:buFont typeface="Calibri"/>
              <a:buChar char="-"/>
            </a:pPr>
            <a:r>
              <a:rPr lang="en-US" sz="900" dirty="0">
                <a:cs typeface="Calibri"/>
              </a:rPr>
              <a:t>Decide target recommendations</a:t>
            </a:r>
          </a:p>
          <a:p>
            <a:pPr marL="214313" indent="-214313">
              <a:buFont typeface="Calibri"/>
              <a:buChar char="-"/>
            </a:pPr>
            <a:r>
              <a:rPr lang="en-US" sz="900" dirty="0">
                <a:cs typeface="Calibri"/>
              </a:rPr>
              <a:t>Prepare presentation</a:t>
            </a:r>
            <a:endParaRPr lang="en-US" sz="900" dirty="0"/>
          </a:p>
        </p:txBody>
      </p:sp>
      <p:sp>
        <p:nvSpPr>
          <p:cNvPr id="8" name="Arrow: Right 7">
            <a:extLst>
              <a:ext uri="{FF2B5EF4-FFF2-40B4-BE49-F238E27FC236}">
                <a16:creationId xmlns:a16="http://schemas.microsoft.com/office/drawing/2014/main" xmlns="" id="{2FFD9C04-7C11-F84E-D931-DDA91A9BAF70}"/>
              </a:ext>
            </a:extLst>
          </p:cNvPr>
          <p:cNvSpPr/>
          <p:nvPr/>
        </p:nvSpPr>
        <p:spPr>
          <a:xfrm>
            <a:off x="3064048" y="1815813"/>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0" name="Arrow: Right 9">
            <a:extLst>
              <a:ext uri="{FF2B5EF4-FFF2-40B4-BE49-F238E27FC236}">
                <a16:creationId xmlns:a16="http://schemas.microsoft.com/office/drawing/2014/main" xmlns="" id="{2386C553-5F68-CE54-1C8B-D59CA1F7F42B}"/>
              </a:ext>
            </a:extLst>
          </p:cNvPr>
          <p:cNvSpPr/>
          <p:nvPr/>
        </p:nvSpPr>
        <p:spPr>
          <a:xfrm>
            <a:off x="5204066" y="181581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1" name="TextBox 10">
            <a:extLst>
              <a:ext uri="{FF2B5EF4-FFF2-40B4-BE49-F238E27FC236}">
                <a16:creationId xmlns:a16="http://schemas.microsoft.com/office/drawing/2014/main" xmlns="" id="{87A8098E-253F-FB9B-29A6-1E67863864EC}"/>
              </a:ext>
            </a:extLst>
          </p:cNvPr>
          <p:cNvSpPr txBox="1"/>
          <p:nvPr/>
        </p:nvSpPr>
        <p:spPr>
          <a:xfrm>
            <a:off x="5887380" y="2732075"/>
            <a:ext cx="1476892" cy="76174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Meeting</a:t>
            </a:r>
          </a:p>
          <a:p>
            <a:pPr marL="128588" indent="-128588">
              <a:buFont typeface="Calibri"/>
              <a:buChar char="-"/>
            </a:pPr>
            <a:r>
              <a:rPr lang="en-US" sz="900" dirty="0">
                <a:cs typeface="Calibri"/>
              </a:rPr>
              <a:t>See TTP for rough agenda</a:t>
            </a:r>
          </a:p>
          <a:p>
            <a:pPr marL="128588" indent="-128588">
              <a:buFont typeface="Calibri"/>
              <a:buChar char="-"/>
            </a:pPr>
            <a:r>
              <a:rPr lang="en-US" sz="900" dirty="0">
                <a:cs typeface="Calibri"/>
              </a:rPr>
              <a:t>VIS present first</a:t>
            </a:r>
          </a:p>
          <a:p>
            <a:pPr marL="128588" indent="-128588">
              <a:buFont typeface="Calibri"/>
              <a:buChar char="-"/>
            </a:pPr>
            <a:r>
              <a:rPr lang="en-US" sz="900" dirty="0">
                <a:cs typeface="Calibri"/>
              </a:rPr>
              <a:t>JFACC present next</a:t>
            </a:r>
          </a:p>
          <a:p>
            <a:pPr marL="128588" indent="-128588">
              <a:buFont typeface="Calibri"/>
              <a:buChar char="-"/>
            </a:pPr>
            <a:r>
              <a:rPr lang="en-US" sz="900" dirty="0">
                <a:cs typeface="Calibri"/>
              </a:rPr>
              <a:t>Discuss target priorities</a:t>
            </a:r>
          </a:p>
        </p:txBody>
      </p:sp>
      <p:sp>
        <p:nvSpPr>
          <p:cNvPr id="14" name="TextBox 13">
            <a:extLst>
              <a:ext uri="{FF2B5EF4-FFF2-40B4-BE49-F238E27FC236}">
                <a16:creationId xmlns:a16="http://schemas.microsoft.com/office/drawing/2014/main" xmlns="" id="{7D83FCDD-B597-0AB0-4CF1-76527EAD9208}"/>
              </a:ext>
            </a:extLst>
          </p:cNvPr>
          <p:cNvSpPr txBox="1"/>
          <p:nvPr/>
        </p:nvSpPr>
        <p:spPr>
          <a:xfrm>
            <a:off x="3710091" y="2794194"/>
            <a:ext cx="1625980" cy="117724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Present intel</a:t>
            </a:r>
          </a:p>
          <a:p>
            <a:pPr marL="214313" indent="-214313">
              <a:buFont typeface="Calibri"/>
              <a:buChar char="-"/>
            </a:pPr>
            <a:r>
              <a:rPr lang="en-US" sz="900" dirty="0">
                <a:cs typeface="Calibri"/>
              </a:rPr>
              <a:t>Ideally only once </a:t>
            </a:r>
            <a:r>
              <a:rPr lang="en-US" sz="900" dirty="0" smtClean="0">
                <a:cs typeface="Calibri"/>
              </a:rPr>
              <a:t>VIS </a:t>
            </a:r>
            <a:r>
              <a:rPr lang="en-US" sz="900" dirty="0">
                <a:cs typeface="Calibri"/>
              </a:rPr>
              <a:t>know JFACC's plan</a:t>
            </a:r>
          </a:p>
          <a:p>
            <a:pPr marL="214313" indent="-214313">
              <a:buFont typeface="Calibri"/>
              <a:buChar char="-"/>
            </a:pPr>
            <a:r>
              <a:rPr lang="en-US" sz="900" dirty="0">
                <a:cs typeface="Calibri"/>
              </a:rPr>
              <a:t>Produce any further deliverables that may be needed (e.g. .</a:t>
            </a:r>
            <a:r>
              <a:rPr lang="en-US" sz="900" dirty="0" err="1">
                <a:cs typeface="Calibri"/>
              </a:rPr>
              <a:t>cf</a:t>
            </a:r>
            <a:r>
              <a:rPr lang="en-US" sz="900" dirty="0">
                <a:cs typeface="Calibri"/>
              </a:rPr>
              <a:t> layers, extra info on particular targets)</a:t>
            </a:r>
          </a:p>
        </p:txBody>
      </p:sp>
      <p:sp>
        <p:nvSpPr>
          <p:cNvPr id="15" name="Arrow: Right 14">
            <a:extLst>
              <a:ext uri="{FF2B5EF4-FFF2-40B4-BE49-F238E27FC236}">
                <a16:creationId xmlns:a16="http://schemas.microsoft.com/office/drawing/2014/main" xmlns="" id="{F829DF44-7910-9B2E-A5B0-3A3A35B7F66F}"/>
              </a:ext>
            </a:extLst>
          </p:cNvPr>
          <p:cNvSpPr/>
          <p:nvPr/>
        </p:nvSpPr>
        <p:spPr>
          <a:xfrm rot="5400000">
            <a:off x="6393655" y="2343828"/>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6" name="TextBox 15">
            <a:extLst>
              <a:ext uri="{FF2B5EF4-FFF2-40B4-BE49-F238E27FC236}">
                <a16:creationId xmlns:a16="http://schemas.microsoft.com/office/drawing/2014/main" xmlns="" id="{E50FA681-E511-D4DF-F0F5-28E5A21DEF5E}"/>
              </a:ext>
            </a:extLst>
          </p:cNvPr>
          <p:cNvSpPr txBox="1"/>
          <p:nvPr/>
        </p:nvSpPr>
        <p:spPr>
          <a:xfrm>
            <a:off x="1684992" y="2868737"/>
            <a:ext cx="1476892" cy="131574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Pilots fly mission and report intel</a:t>
            </a:r>
          </a:p>
          <a:p>
            <a:pPr marL="128588" indent="-128588">
              <a:buFont typeface="Calibri"/>
              <a:buChar char="-"/>
            </a:pPr>
            <a:r>
              <a:rPr lang="en-US" sz="900" dirty="0">
                <a:cs typeface="Calibri"/>
              </a:rPr>
              <a:t>Should all be reported in Campaign Manager</a:t>
            </a:r>
          </a:p>
          <a:p>
            <a:pPr marL="128588" indent="-128588">
              <a:buFont typeface="Calibri"/>
              <a:buChar char="-"/>
            </a:pPr>
            <a:r>
              <a:rPr lang="en-US" sz="900" dirty="0">
                <a:cs typeface="Calibri"/>
              </a:rPr>
              <a:t>Sometimes need to look at AARs as well</a:t>
            </a:r>
          </a:p>
          <a:p>
            <a:pPr marL="128588" indent="-128588">
              <a:buFont typeface="Calibri"/>
              <a:buChar char="-"/>
            </a:pPr>
            <a:r>
              <a:rPr lang="en-US" sz="900" dirty="0">
                <a:cs typeface="Calibri"/>
              </a:rPr>
              <a:t>VID summary and JFC Guidance can also provide further info</a:t>
            </a:r>
          </a:p>
        </p:txBody>
      </p:sp>
      <p:sp>
        <p:nvSpPr>
          <p:cNvPr id="17" name="Arrow: Right 16">
            <a:extLst>
              <a:ext uri="{FF2B5EF4-FFF2-40B4-BE49-F238E27FC236}">
                <a16:creationId xmlns:a16="http://schemas.microsoft.com/office/drawing/2014/main" xmlns="" id="{B2ABEFCA-C2A1-3EA7-3E57-8A0EE384BBC7}"/>
              </a:ext>
            </a:extLst>
          </p:cNvPr>
          <p:cNvSpPr/>
          <p:nvPr/>
        </p:nvSpPr>
        <p:spPr>
          <a:xfrm rot="10800000">
            <a:off x="5396637"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8" name="Arrow: Right 17">
            <a:extLst>
              <a:ext uri="{FF2B5EF4-FFF2-40B4-BE49-F238E27FC236}">
                <a16:creationId xmlns:a16="http://schemas.microsoft.com/office/drawing/2014/main" xmlns="" id="{A4040A4C-4518-2F4B-6B61-B3C02D066B72}"/>
              </a:ext>
            </a:extLst>
          </p:cNvPr>
          <p:cNvSpPr/>
          <p:nvPr/>
        </p:nvSpPr>
        <p:spPr>
          <a:xfrm rot="10800000">
            <a:off x="3197603" y="3073732"/>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19" name="Arrow: Right 18">
            <a:extLst>
              <a:ext uri="{FF2B5EF4-FFF2-40B4-BE49-F238E27FC236}">
                <a16:creationId xmlns:a16="http://schemas.microsoft.com/office/drawing/2014/main" xmlns="" id="{4E89E795-2B3D-CF67-C4C5-F01225B1AB55}"/>
              </a:ext>
            </a:extLst>
          </p:cNvPr>
          <p:cNvSpPr/>
          <p:nvPr/>
        </p:nvSpPr>
        <p:spPr>
          <a:xfrm rot="16200000">
            <a:off x="2122935" y="2542610"/>
            <a:ext cx="462791" cy="127345"/>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en-US"/>
          </a:p>
        </p:txBody>
      </p:sp>
      <p:sp>
        <p:nvSpPr>
          <p:cNvPr id="22" name="TextBox 21">
            <a:extLst>
              <a:ext uri="{FF2B5EF4-FFF2-40B4-BE49-F238E27FC236}">
                <a16:creationId xmlns:a16="http://schemas.microsoft.com/office/drawing/2014/main" xmlns="" id="{A366D4E4-1BE8-6AAB-1587-B344062D1D09}"/>
              </a:ext>
            </a:extLst>
          </p:cNvPr>
          <p:cNvSpPr txBox="1"/>
          <p:nvPr/>
        </p:nvSpPr>
        <p:spPr>
          <a:xfrm>
            <a:off x="1014100" y="960114"/>
            <a:ext cx="1341783" cy="2077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cs typeface="Calibri"/>
              </a:rPr>
              <a:t>Targeting Cycle</a:t>
            </a:r>
            <a:endParaRPr lang="en-US" dirty="0"/>
          </a:p>
        </p:txBody>
      </p:sp>
      <p:sp>
        <p:nvSpPr>
          <p:cNvPr id="23" name="Tittel 2"/>
          <p:cNvSpPr txBox="1">
            <a:spLocks/>
          </p:cNvSpPr>
          <p:nvPr/>
        </p:nvSpPr>
        <p:spPr>
          <a:xfrm>
            <a:off x="0" y="0"/>
            <a:ext cx="9129192" cy="64807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mj-lt"/>
                <a:ea typeface="+mj-ea"/>
                <a:cs typeface="+mj-cs"/>
              </a:rPr>
              <a:t>VIS Cycle (Per ATO Day)</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10985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785801"/>
            <a:ext cx="9144000" cy="4429156"/>
          </a:xfrm>
        </p:spPr>
        <p:txBody>
          <a:bodyPr>
            <a:normAutofit/>
          </a:bodyPr>
          <a:lstStyle/>
          <a:p>
            <a:pPr indent="-161925"/>
            <a:r>
              <a:rPr lang="en-US" sz="1400" dirty="0" smtClean="0"/>
              <a:t>CJTF-23 Operation order (OPORDER)</a:t>
            </a:r>
          </a:p>
          <a:p>
            <a:pPr indent="-161925"/>
            <a:r>
              <a:rPr lang="en-US" sz="1400" dirty="0" smtClean="0"/>
              <a:t>JFACC Joint Air Operations Plan (JAOP)</a:t>
            </a:r>
          </a:p>
          <a:p>
            <a:pPr indent="-161925"/>
            <a:r>
              <a:rPr lang="en-US" sz="1400" dirty="0" smtClean="0"/>
              <a:t>SPINS (Special Instructions)</a:t>
            </a:r>
          </a:p>
          <a:p>
            <a:pPr indent="-161925"/>
            <a:r>
              <a:rPr lang="en-US" sz="1400" dirty="0" smtClean="0"/>
              <a:t>Airspace Control Plan</a:t>
            </a:r>
          </a:p>
          <a:p>
            <a:pPr indent="-161925"/>
            <a:r>
              <a:rPr lang="en-US" sz="1400" dirty="0" smtClean="0"/>
              <a:t>Air Operations Directive (AOD)</a:t>
            </a:r>
          </a:p>
          <a:p>
            <a:pPr indent="-161925"/>
            <a:r>
              <a:rPr lang="en-US" sz="1400" dirty="0" smtClean="0"/>
              <a:t>Airspace Control Order</a:t>
            </a:r>
          </a:p>
          <a:p>
            <a:pPr indent="-161925"/>
            <a:r>
              <a:rPr lang="en-US" sz="1400" dirty="0" smtClean="0"/>
              <a:t>Joint Target List (JTL)</a:t>
            </a:r>
          </a:p>
          <a:p>
            <a:pPr indent="-161925"/>
            <a:r>
              <a:rPr lang="en-US" sz="1400" dirty="0" smtClean="0"/>
              <a:t>Joint Prioritized Target List (JPTL)</a:t>
            </a:r>
          </a:p>
          <a:p>
            <a:pPr indent="-161925"/>
            <a:r>
              <a:rPr lang="en-US" sz="1400" dirty="0" smtClean="0"/>
              <a:t>Time Sensitive Target (TST) Matrix</a:t>
            </a:r>
          </a:p>
          <a:p>
            <a:pPr indent="-161925"/>
            <a:r>
              <a:rPr lang="en-US" sz="1400" dirty="0" smtClean="0"/>
              <a:t>Intelligence Report (INTREP)</a:t>
            </a:r>
          </a:p>
          <a:p>
            <a:pPr marL="542925" lvl="2" indent="-180975"/>
            <a:r>
              <a:rPr lang="en-US" sz="1200" dirty="0" smtClean="0"/>
              <a:t>Basic </a:t>
            </a:r>
            <a:r>
              <a:rPr lang="en-US" sz="1200" dirty="0" err="1" smtClean="0"/>
              <a:t>Intrep</a:t>
            </a:r>
            <a:r>
              <a:rPr lang="en-US" sz="1200" dirty="0" smtClean="0"/>
              <a:t> (Common to all 132</a:t>
            </a:r>
            <a:r>
              <a:rPr lang="en-US" sz="1200" baseline="30000" dirty="0" smtClean="0"/>
              <a:t>nd</a:t>
            </a:r>
            <a:r>
              <a:rPr lang="en-US" sz="1200" dirty="0" smtClean="0"/>
              <a:t> events)</a:t>
            </a:r>
          </a:p>
          <a:p>
            <a:pPr marL="542925" lvl="2" indent="-180975"/>
            <a:r>
              <a:rPr lang="en-US" sz="1200" dirty="0" smtClean="0"/>
              <a:t>OPAC specific reports (Specific to OPAC only)</a:t>
            </a:r>
          </a:p>
          <a:p>
            <a:pPr indent="-161925"/>
            <a:r>
              <a:rPr lang="en-US" sz="1400" dirty="0" smtClean="0"/>
              <a:t>Intelligence Summary (INTSUM)</a:t>
            </a:r>
          </a:p>
          <a:p>
            <a:pPr marL="542925" lvl="2" indent="-180975"/>
            <a:r>
              <a:rPr lang="en-US" sz="1200" dirty="0" smtClean="0"/>
              <a:t>Per Event</a:t>
            </a:r>
          </a:p>
          <a:p>
            <a:pPr indent="-161925"/>
            <a:r>
              <a:rPr lang="en-US" sz="1400" dirty="0" smtClean="0"/>
              <a:t>Target Folder (TF)</a:t>
            </a:r>
          </a:p>
          <a:p>
            <a:pPr indent="-161925"/>
            <a:r>
              <a:rPr lang="en-US" sz="1400" dirty="0" err="1" smtClean="0"/>
              <a:t>Combatflite</a:t>
            </a:r>
            <a:r>
              <a:rPr lang="en-US" sz="1400" dirty="0" smtClean="0"/>
              <a:t> layers</a:t>
            </a:r>
          </a:p>
        </p:txBody>
      </p:sp>
      <p:sp>
        <p:nvSpPr>
          <p:cNvPr id="3" name="Tittel 2"/>
          <p:cNvSpPr>
            <a:spLocks noGrp="1"/>
          </p:cNvSpPr>
          <p:nvPr>
            <p:ph type="title"/>
          </p:nvPr>
        </p:nvSpPr>
        <p:spPr/>
        <p:txBody>
          <a:bodyPr/>
          <a:lstStyle/>
          <a:p>
            <a:r>
              <a:rPr lang="en-US" dirty="0" smtClean="0"/>
              <a:t>PRODUCTS</a:t>
            </a:r>
            <a:endParaRPr lang="en-US" dirty="0"/>
          </a:p>
        </p:txBody>
      </p:sp>
      <p:pic>
        <p:nvPicPr>
          <p:cNvPr id="1027" name="Picture 3"/>
          <p:cNvPicPr>
            <a:picLocks noChangeAspect="1" noChangeArrowheads="1"/>
          </p:cNvPicPr>
          <p:nvPr/>
        </p:nvPicPr>
        <p:blipFill>
          <a:blip r:embed="rId2"/>
          <a:srcRect/>
          <a:stretch>
            <a:fillRect/>
          </a:stretch>
        </p:blipFill>
        <p:spPr bwMode="auto">
          <a:xfrm>
            <a:off x="5500694" y="698156"/>
            <a:ext cx="1928826" cy="3432504"/>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3" cstate="print"/>
          <a:srcRect/>
          <a:stretch>
            <a:fillRect/>
          </a:stretch>
        </p:blipFill>
        <p:spPr bwMode="auto">
          <a:xfrm>
            <a:off x="6429388" y="3286130"/>
            <a:ext cx="2534476" cy="14287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p:txBody>
          <a:bodyPr/>
          <a:lstStyle/>
          <a:p>
            <a:r>
              <a:rPr lang="en-US" dirty="0" smtClean="0"/>
              <a:t>Situation / Road to war</a:t>
            </a:r>
          </a:p>
          <a:p>
            <a:r>
              <a:rPr lang="en-US" dirty="0" smtClean="0"/>
              <a:t>Functions/Roles</a:t>
            </a:r>
          </a:p>
          <a:p>
            <a:r>
              <a:rPr lang="en-US" dirty="0" smtClean="0"/>
              <a:t>Products</a:t>
            </a:r>
          </a:p>
          <a:p>
            <a:r>
              <a:rPr lang="en-US" dirty="0" smtClean="0"/>
              <a:t>Generic timeline</a:t>
            </a:r>
          </a:p>
          <a:p>
            <a:r>
              <a:rPr lang="en-US" dirty="0" smtClean="0"/>
              <a:t>Information flow/ Where to find information</a:t>
            </a:r>
            <a:endParaRPr lang="en-US" dirty="0"/>
          </a:p>
        </p:txBody>
      </p:sp>
      <p:sp>
        <p:nvSpPr>
          <p:cNvPr id="3" name="Tittel 2"/>
          <p:cNvSpPr>
            <a:spLocks noGrp="1"/>
          </p:cNvSpPr>
          <p:nvPr>
            <p:ph type="title"/>
          </p:nvPr>
        </p:nvSpPr>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campaign</a:t>
            </a:r>
            <a:endParaRPr lang="en-US" dirty="0"/>
          </a:p>
        </p:txBody>
      </p:sp>
      <p:sp>
        <p:nvSpPr>
          <p:cNvPr id="4" name="Avrundet rektangel 3"/>
          <p:cNvSpPr/>
          <p:nvPr/>
        </p:nvSpPr>
        <p:spPr>
          <a:xfrm>
            <a:off x="3419872" y="1115568"/>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t>
            </a:r>
            <a:endParaRPr lang="en-US" sz="1000" dirty="0"/>
          </a:p>
        </p:txBody>
      </p:sp>
      <p:sp>
        <p:nvSpPr>
          <p:cNvPr id="7" name="Avrundet rektangel 6"/>
          <p:cNvSpPr/>
          <p:nvPr/>
        </p:nvSpPr>
        <p:spPr>
          <a:xfrm>
            <a:off x="3419872" y="4615967"/>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X</a:t>
            </a:r>
            <a:endParaRPr lang="en-US" sz="1000" dirty="0">
              <a:solidFill>
                <a:schemeClr val="tx1"/>
              </a:solidFill>
            </a:endParaRPr>
          </a:p>
        </p:txBody>
      </p:sp>
      <p:sp>
        <p:nvSpPr>
          <p:cNvPr id="29" name="Avrundet rektangel 28"/>
          <p:cNvSpPr/>
          <p:nvPr/>
        </p:nvSpPr>
        <p:spPr>
          <a:xfrm>
            <a:off x="7740352" y="2355726"/>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Y</a:t>
            </a:r>
            <a:endParaRPr lang="en-US" sz="1000" dirty="0">
              <a:solidFill>
                <a:schemeClr val="tx1"/>
              </a:solidFill>
            </a:endParaRPr>
          </a:p>
        </p:txBody>
      </p:sp>
      <p:sp>
        <p:nvSpPr>
          <p:cNvPr id="30" name="Avrundet rektangel 29"/>
          <p:cNvSpPr/>
          <p:nvPr/>
        </p:nvSpPr>
        <p:spPr>
          <a:xfrm>
            <a:off x="7740352" y="2787774"/>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INTREP Z</a:t>
            </a:r>
            <a:endParaRPr lang="en-US" sz="1000" dirty="0">
              <a:solidFill>
                <a:schemeClr val="tx1"/>
              </a:solidFill>
            </a:endParaRPr>
          </a:p>
        </p:txBody>
      </p:sp>
      <p:sp>
        <p:nvSpPr>
          <p:cNvPr id="32" name="Avrundet rektangel 31"/>
          <p:cNvSpPr/>
          <p:nvPr/>
        </p:nvSpPr>
        <p:spPr>
          <a:xfrm>
            <a:off x="7740352" y="3219822"/>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bg1">
                    <a:lumMod val="95000"/>
                  </a:schemeClr>
                </a:solidFill>
              </a:rPr>
              <a:t>INTSUM</a:t>
            </a:r>
            <a:endParaRPr lang="en-US" sz="1000" dirty="0">
              <a:solidFill>
                <a:schemeClr val="bg1">
                  <a:lumMod val="95000"/>
                </a:schemeClr>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Rett pil 60"/>
          <p:cNvCxnSpPr>
            <a:endCxn id="6" idx="3"/>
          </p:cNvCxnSpPr>
          <p:nvPr/>
        </p:nvCxnSpPr>
        <p:spPr>
          <a:xfrm flipH="1">
            <a:off x="4716016" y="2787774"/>
            <a:ext cx="2664296" cy="107210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Rett pil 63"/>
          <p:cNvCxnSpPr>
            <a:endCxn id="7" idx="0"/>
          </p:cNvCxnSpPr>
          <p:nvPr/>
        </p:nvCxnSpPr>
        <p:spPr>
          <a:xfrm flipH="1">
            <a:off x="4067944" y="2787774"/>
            <a:ext cx="3312368" cy="1828193"/>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Rett pil 69"/>
          <p:cNvCxnSpPr>
            <a:endCxn id="9" idx="3"/>
          </p:cNvCxnSpPr>
          <p:nvPr/>
        </p:nvCxnSpPr>
        <p:spPr>
          <a:xfrm flipH="1">
            <a:off x="2910483" y="2787774"/>
            <a:ext cx="4469829" cy="107269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Rett pil 66"/>
          <p:cNvCxnSpPr>
            <a:endCxn id="8" idx="3"/>
          </p:cNvCxnSpPr>
          <p:nvPr/>
        </p:nvCxnSpPr>
        <p:spPr>
          <a:xfrm flipH="1" flipV="1">
            <a:off x="2915816" y="2059683"/>
            <a:ext cx="4464496" cy="728091"/>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ittel 2"/>
          <p:cNvSpPr>
            <a:spLocks noGrp="1"/>
          </p:cNvSpPr>
          <p:nvPr>
            <p:ph type="title"/>
          </p:nvPr>
        </p:nvSpPr>
        <p:spPr/>
        <p:txBody>
          <a:bodyPr/>
          <a:lstStyle/>
          <a:p>
            <a:r>
              <a:rPr lang="en-US" dirty="0" smtClean="0"/>
              <a:t>PRODUCTS – per event</a:t>
            </a:r>
            <a:endParaRPr lang="en-US" dirty="0"/>
          </a:p>
        </p:txBody>
      </p:sp>
      <p:sp>
        <p:nvSpPr>
          <p:cNvPr id="4" name="Avrundet rektangel 3"/>
          <p:cNvSpPr/>
          <p:nvPr/>
        </p:nvSpPr>
        <p:spPr>
          <a:xfrm>
            <a:off x="3419872" y="111556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OPORDER</a:t>
            </a:r>
            <a:endParaRPr lang="en-US" sz="1000" dirty="0"/>
          </a:p>
        </p:txBody>
      </p:sp>
      <p:sp>
        <p:nvSpPr>
          <p:cNvPr id="5" name="Avrundet rektangel 4"/>
          <p:cNvSpPr/>
          <p:nvPr/>
        </p:nvSpPr>
        <p:spPr>
          <a:xfrm>
            <a:off x="3419872" y="2311711"/>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JAOP/ACP</a:t>
            </a:r>
            <a:endParaRPr lang="en-US" sz="1000" dirty="0"/>
          </a:p>
        </p:txBody>
      </p:sp>
      <p:sp>
        <p:nvSpPr>
          <p:cNvPr id="6" name="Avrundet rektangel 5"/>
          <p:cNvSpPr/>
          <p:nvPr/>
        </p:nvSpPr>
        <p:spPr>
          <a:xfrm>
            <a:off x="3419872" y="3679863"/>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4615967"/>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ATO/EXECUTION</a:t>
            </a:r>
            <a:endParaRPr lang="en-US" sz="1000" dirty="0"/>
          </a:p>
        </p:txBody>
      </p:sp>
      <p:sp>
        <p:nvSpPr>
          <p:cNvPr id="8" name="Avrundet rektangel 7"/>
          <p:cNvSpPr/>
          <p:nvPr/>
        </p:nvSpPr>
        <p:spPr>
          <a:xfrm>
            <a:off x="1619672" y="1879663"/>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JTL</a:t>
            </a:r>
            <a:endParaRPr lang="en-US" sz="1000" dirty="0"/>
          </a:p>
        </p:txBody>
      </p:sp>
      <p:sp>
        <p:nvSpPr>
          <p:cNvPr id="9" name="Avrundet rektangel 8"/>
          <p:cNvSpPr/>
          <p:nvPr/>
        </p:nvSpPr>
        <p:spPr>
          <a:xfrm>
            <a:off x="1614339" y="368044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08104" y="18516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12" name="Rett pil 11"/>
          <p:cNvCxnSpPr>
            <a:stCxn id="4" idx="2"/>
            <a:endCxn id="5" idx="0"/>
          </p:cNvCxnSpPr>
          <p:nvPr/>
        </p:nvCxnSpPr>
        <p:spPr>
          <a:xfrm>
            <a:off x="4067944" y="1475608"/>
            <a:ext cx="0" cy="83610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Rett pil 12"/>
          <p:cNvCxnSpPr>
            <a:stCxn id="4" idx="2"/>
            <a:endCxn id="8" idx="0"/>
          </p:cNvCxnSpPr>
          <p:nvPr/>
        </p:nvCxnSpPr>
        <p:spPr>
          <a:xfrm flipH="1">
            <a:off x="2267744" y="1475608"/>
            <a:ext cx="1800200" cy="404055"/>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Rett pil 15"/>
          <p:cNvCxnSpPr>
            <a:stCxn id="8" idx="3"/>
            <a:endCxn id="5" idx="1"/>
          </p:cNvCxnSpPr>
          <p:nvPr/>
        </p:nvCxnSpPr>
        <p:spPr>
          <a:xfrm>
            <a:off x="2915816" y="2059683"/>
            <a:ext cx="504056" cy="432048"/>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Rett pil 18"/>
          <p:cNvCxnSpPr>
            <a:stCxn id="8" idx="2"/>
            <a:endCxn id="9" idx="0"/>
          </p:cNvCxnSpPr>
          <p:nvPr/>
        </p:nvCxnSpPr>
        <p:spPr>
          <a:xfrm flipH="1">
            <a:off x="2262411" y="2239703"/>
            <a:ext cx="5333" cy="1440742"/>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1"/>
          <p:cNvCxnSpPr>
            <a:stCxn id="5" idx="2"/>
            <a:endCxn id="6" idx="0"/>
          </p:cNvCxnSpPr>
          <p:nvPr/>
        </p:nvCxnSpPr>
        <p:spPr>
          <a:xfrm>
            <a:off x="4067944" y="2671751"/>
            <a:ext cx="0" cy="10081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stCxn id="6" idx="2"/>
            <a:endCxn id="7" idx="0"/>
          </p:cNvCxnSpPr>
          <p:nvPr/>
        </p:nvCxnSpPr>
        <p:spPr>
          <a:xfrm>
            <a:off x="4067944" y="4039903"/>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3"/>
          </p:cNvCxnSpPr>
          <p:nvPr/>
        </p:nvCxnSpPr>
        <p:spPr>
          <a:xfrm flipH="1">
            <a:off x="4716016" y="2211710"/>
            <a:ext cx="1440160" cy="25842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1"/>
          </p:cNvCxnSpPr>
          <p:nvPr/>
        </p:nvCxnSpPr>
        <p:spPr>
          <a:xfrm>
            <a:off x="2262411" y="4040485"/>
            <a:ext cx="1157461" cy="7555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40"/>
          <p:cNvCxnSpPr>
            <a:stCxn id="6" idx="1"/>
            <a:endCxn id="9" idx="3"/>
          </p:cNvCxnSpPr>
          <p:nvPr/>
        </p:nvCxnSpPr>
        <p:spPr>
          <a:xfrm flipH="1">
            <a:off x="2910483" y="3859883"/>
            <a:ext cx="509389" cy="58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vrundet rektangel 20"/>
          <p:cNvSpPr/>
          <p:nvPr/>
        </p:nvSpPr>
        <p:spPr>
          <a:xfrm>
            <a:off x="3419872" y="62753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Introduction brief</a:t>
            </a:r>
            <a:endParaRPr lang="en-US" sz="1000" dirty="0"/>
          </a:p>
        </p:txBody>
      </p:sp>
      <p:cxnSp>
        <p:nvCxnSpPr>
          <p:cNvPr id="23" name="Rett pil 22"/>
          <p:cNvCxnSpPr>
            <a:stCxn id="21" idx="2"/>
            <a:endCxn id="4" idx="0"/>
          </p:cNvCxnSpPr>
          <p:nvPr/>
        </p:nvCxnSpPr>
        <p:spPr>
          <a:xfrm>
            <a:off x="4067944" y="987574"/>
            <a:ext cx="0" cy="127994"/>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Avrundet rektangel 26"/>
          <p:cNvSpPr/>
          <p:nvPr/>
        </p:nvSpPr>
        <p:spPr>
          <a:xfrm>
            <a:off x="7740352" y="1923678"/>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X</a:t>
            </a:r>
            <a:endParaRPr lang="en-US" sz="1000" dirty="0"/>
          </a:p>
        </p:txBody>
      </p:sp>
      <p:sp>
        <p:nvSpPr>
          <p:cNvPr id="29" name="Avrundet rektangel 28"/>
          <p:cNvSpPr/>
          <p:nvPr/>
        </p:nvSpPr>
        <p:spPr>
          <a:xfrm>
            <a:off x="7740352" y="2355726"/>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Y</a:t>
            </a:r>
            <a:endParaRPr lang="en-US" sz="1000" dirty="0"/>
          </a:p>
        </p:txBody>
      </p:sp>
      <p:sp>
        <p:nvSpPr>
          <p:cNvPr id="30" name="Avrundet rektangel 29"/>
          <p:cNvSpPr/>
          <p:nvPr/>
        </p:nvSpPr>
        <p:spPr>
          <a:xfrm>
            <a:off x="7740352" y="2787774"/>
            <a:ext cx="1296144" cy="360040"/>
          </a:xfrm>
          <a:prstGeom prst="roundRect">
            <a:avLst/>
          </a:prstGeom>
          <a:solidFill>
            <a:schemeClr val="bg1">
              <a:lumMod val="75000"/>
              <a:alpha val="60000"/>
            </a:schemeClr>
          </a:solidFill>
          <a:ln>
            <a:solidFill>
              <a:schemeClr val="bg1">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INTREP Z</a:t>
            </a:r>
            <a:endParaRPr lang="en-US" sz="1000" dirty="0"/>
          </a:p>
        </p:txBody>
      </p:sp>
      <p:sp>
        <p:nvSpPr>
          <p:cNvPr id="32" name="Avrundet rektangel 31"/>
          <p:cNvSpPr/>
          <p:nvPr/>
        </p:nvSpPr>
        <p:spPr>
          <a:xfrm>
            <a:off x="7740352" y="3219822"/>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46" name="Rett linje 45"/>
          <p:cNvCxnSpPr>
            <a:stCxn id="27" idx="1"/>
          </p:cNvCxnSpPr>
          <p:nvPr/>
        </p:nvCxnSpPr>
        <p:spPr>
          <a:xfrm flipH="1">
            <a:off x="7380312" y="2103698"/>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ett linje 46"/>
          <p:cNvCxnSpPr>
            <a:stCxn id="29" idx="1"/>
          </p:cNvCxnSpPr>
          <p:nvPr/>
        </p:nvCxnSpPr>
        <p:spPr>
          <a:xfrm flipH="1">
            <a:off x="7380312" y="2535746"/>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a:stCxn id="30" idx="1"/>
          </p:cNvCxnSpPr>
          <p:nvPr/>
        </p:nvCxnSpPr>
        <p:spPr>
          <a:xfrm flipH="1">
            <a:off x="7380312" y="2967794"/>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a:stCxn id="32" idx="1"/>
          </p:cNvCxnSpPr>
          <p:nvPr/>
        </p:nvCxnSpPr>
        <p:spPr>
          <a:xfrm flipH="1">
            <a:off x="7380312" y="3399842"/>
            <a:ext cx="360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V="1">
            <a:off x="7380312" y="2104022"/>
            <a:ext cx="0" cy="1296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Rett pil 59"/>
          <p:cNvCxnSpPr>
            <a:endCxn id="5" idx="3"/>
          </p:cNvCxnSpPr>
          <p:nvPr/>
        </p:nvCxnSpPr>
        <p:spPr>
          <a:xfrm flipH="1" flipV="1">
            <a:off x="4716016" y="2491731"/>
            <a:ext cx="2664296" cy="296043"/>
          </a:xfrm>
          <a:prstGeom prst="straightConnector1">
            <a:avLst/>
          </a:prstGeom>
          <a:ln w="12700">
            <a:solidFill>
              <a:schemeClr val="bg1">
                <a:lumMod val="50000"/>
                <a:alpha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H="1">
            <a:off x="35496" y="3183818"/>
            <a:ext cx="9073008"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kstSylinder 80"/>
          <p:cNvSpPr txBox="1"/>
          <p:nvPr/>
        </p:nvSpPr>
        <p:spPr>
          <a:xfrm>
            <a:off x="164654" y="3172197"/>
            <a:ext cx="936104" cy="276999"/>
          </a:xfrm>
          <a:prstGeom prst="rect">
            <a:avLst/>
          </a:prstGeom>
          <a:noFill/>
        </p:spPr>
        <p:txBody>
          <a:bodyPr wrap="square" rtlCol="0">
            <a:spAutoFit/>
          </a:bodyPr>
          <a:lstStyle/>
          <a:p>
            <a:r>
              <a:rPr lang="en-US" sz="1200" b="1" dirty="0" smtClean="0"/>
              <a:t>PER EVENT</a:t>
            </a:r>
            <a:endParaRPr lang="en-US" sz="1200" b="1" dirty="0"/>
          </a:p>
        </p:txBody>
      </p:sp>
      <p:sp>
        <p:nvSpPr>
          <p:cNvPr id="82" name="TekstSylinder 81"/>
          <p:cNvSpPr txBox="1"/>
          <p:nvPr/>
        </p:nvSpPr>
        <p:spPr>
          <a:xfrm>
            <a:off x="150937" y="2902074"/>
            <a:ext cx="1872208" cy="276999"/>
          </a:xfrm>
          <a:prstGeom prst="rect">
            <a:avLst/>
          </a:prstGeom>
          <a:noFill/>
        </p:spPr>
        <p:txBody>
          <a:bodyPr wrap="square" rtlCol="0">
            <a:spAutoFit/>
          </a:bodyPr>
          <a:lstStyle/>
          <a:p>
            <a:r>
              <a:rPr lang="en-US" sz="1200" b="1" dirty="0" smtClean="0"/>
              <a:t>CAMPAIGN DOCUMENTS</a:t>
            </a:r>
            <a:endParaRPr lang="en-US" sz="1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714348" y="0"/>
            <a:ext cx="8414844" cy="648073"/>
          </a:xfrm>
        </p:spPr>
        <p:txBody>
          <a:bodyPr/>
          <a:lstStyle/>
          <a:p>
            <a:r>
              <a:rPr lang="en-US" dirty="0" smtClean="0"/>
              <a:t>PRODUCTS -  Pilots/controllers</a:t>
            </a:r>
            <a:endParaRPr lang="en-US" dirty="0"/>
          </a:p>
        </p:txBody>
      </p:sp>
      <p:sp>
        <p:nvSpPr>
          <p:cNvPr id="6" name="Avrundet rektangel 5"/>
          <p:cNvSpPr/>
          <p:nvPr/>
        </p:nvSpPr>
        <p:spPr>
          <a:xfrm>
            <a:off x="2280486"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AOD/ACO</a:t>
            </a:r>
            <a:endParaRPr lang="en-US" sz="1000" dirty="0"/>
          </a:p>
        </p:txBody>
      </p:sp>
      <p:sp>
        <p:nvSpPr>
          <p:cNvPr id="7" name="Avrundet rektangel 6"/>
          <p:cNvSpPr/>
          <p:nvPr/>
        </p:nvSpPr>
        <p:spPr>
          <a:xfrm>
            <a:off x="3419872" y="3973025"/>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Execution</a:t>
            </a:r>
            <a:endParaRPr lang="en-US" sz="1000" dirty="0"/>
          </a:p>
        </p:txBody>
      </p:sp>
      <p:sp>
        <p:nvSpPr>
          <p:cNvPr id="9" name="Avrundet rektangel 8"/>
          <p:cNvSpPr/>
          <p:nvPr/>
        </p:nvSpPr>
        <p:spPr>
          <a:xfrm>
            <a:off x="3923560"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JPTL /TST</a:t>
            </a:r>
            <a:endParaRPr lang="en-US" sz="1000" dirty="0"/>
          </a:p>
        </p:txBody>
      </p:sp>
      <p:sp>
        <p:nvSpPr>
          <p:cNvPr id="10" name="Avrundet rektangel 9"/>
          <p:cNvSpPr/>
          <p:nvPr/>
        </p:nvSpPr>
        <p:spPr>
          <a:xfrm>
            <a:off x="5566634"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SPINS</a:t>
            </a:r>
            <a:endParaRPr lang="en-US" sz="1000" dirty="0"/>
          </a:p>
        </p:txBody>
      </p:sp>
      <p:cxnSp>
        <p:nvCxnSpPr>
          <p:cNvPr id="25" name="Rett pil 24"/>
          <p:cNvCxnSpPr>
            <a:stCxn id="6" idx="2"/>
            <a:endCxn id="7" idx="0"/>
          </p:cNvCxnSpPr>
          <p:nvPr/>
        </p:nvCxnSpPr>
        <p:spPr>
          <a:xfrm rot="16200000" flipH="1">
            <a:off x="2620444" y="2525524"/>
            <a:ext cx="1755615" cy="11393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tt pil 27"/>
          <p:cNvCxnSpPr>
            <a:stCxn id="10" idx="2"/>
            <a:endCxn id="7" idx="0"/>
          </p:cNvCxnSpPr>
          <p:nvPr/>
        </p:nvCxnSpPr>
        <p:spPr>
          <a:xfrm rot="5400000">
            <a:off x="4263518" y="2021836"/>
            <a:ext cx="1755615" cy="2146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tt pil 30"/>
          <p:cNvCxnSpPr>
            <a:stCxn id="9" idx="2"/>
            <a:endCxn id="7" idx="0"/>
          </p:cNvCxnSpPr>
          <p:nvPr/>
        </p:nvCxnSpPr>
        <p:spPr>
          <a:xfrm rot="5400000">
            <a:off x="3441981" y="2843373"/>
            <a:ext cx="1755615" cy="5036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Avrundet rektangel 31"/>
          <p:cNvSpPr/>
          <p:nvPr/>
        </p:nvSpPr>
        <p:spPr>
          <a:xfrm>
            <a:off x="637412" y="1857370"/>
            <a:ext cx="1296144" cy="3600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solidFill>
                  <a:schemeClr val="tx1"/>
                </a:solidFill>
              </a:rPr>
              <a:t>INTSUM</a:t>
            </a:r>
            <a:endParaRPr lang="en-US" sz="1000" dirty="0">
              <a:solidFill>
                <a:schemeClr val="tx1"/>
              </a:solidFill>
            </a:endParaRPr>
          </a:p>
        </p:txBody>
      </p:sp>
      <p:cxnSp>
        <p:nvCxnSpPr>
          <p:cNvPr id="38" name="Rett pil 37"/>
          <p:cNvCxnSpPr>
            <a:stCxn id="32" idx="2"/>
            <a:endCxn id="7" idx="0"/>
          </p:cNvCxnSpPr>
          <p:nvPr/>
        </p:nvCxnSpPr>
        <p:spPr>
          <a:xfrm rot="16200000" flipH="1">
            <a:off x="1798907" y="1703987"/>
            <a:ext cx="1755615" cy="27824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Avrundet rektangel 57"/>
          <p:cNvSpPr/>
          <p:nvPr/>
        </p:nvSpPr>
        <p:spPr>
          <a:xfrm>
            <a:off x="7209708" y="1857370"/>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smtClean="0"/>
              <a:t>Tasking</a:t>
            </a:r>
            <a:endParaRPr lang="en-US" sz="1000" dirty="0"/>
          </a:p>
        </p:txBody>
      </p:sp>
      <p:cxnSp>
        <p:nvCxnSpPr>
          <p:cNvPr id="84" name="Rett pil 83"/>
          <p:cNvCxnSpPr>
            <a:stCxn id="58" idx="2"/>
            <a:endCxn id="7" idx="0"/>
          </p:cNvCxnSpPr>
          <p:nvPr/>
        </p:nvCxnSpPr>
        <p:spPr>
          <a:xfrm rot="5400000">
            <a:off x="5085055" y="1200299"/>
            <a:ext cx="1755615" cy="37898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pPr marL="361950" indent="-180975"/>
            <a:r>
              <a:rPr lang="en-US" sz="1600" dirty="0" smtClean="0"/>
              <a:t>Minimum 14 days between each ATO day (real world days)</a:t>
            </a:r>
          </a:p>
          <a:p>
            <a:pPr marL="361950" indent="-180975"/>
            <a:r>
              <a:rPr lang="en-US" sz="1600" dirty="0" smtClean="0"/>
              <a:t>Each ATO day is broken down into two events (DX.1 and DX.2. Time between DX.1 and DX.2 can be one week or more).</a:t>
            </a:r>
          </a:p>
          <a:p>
            <a:pPr marL="361950" lvl="0" indent="-180975">
              <a:buNone/>
            </a:pPr>
            <a:endParaRPr lang="en-US" sz="1600" dirty="0" smtClean="0"/>
          </a:p>
          <a:p>
            <a:pPr marL="361950" lvl="0" indent="-180975"/>
            <a:r>
              <a:rPr lang="en-US" sz="1600" dirty="0" smtClean="0"/>
              <a:t>Day 1: Event D1.2, campaign day 1 (Sunday)   (Last event of the previous ATO day)</a:t>
            </a:r>
            <a:endParaRPr lang="nb-NO" sz="1600" dirty="0" smtClean="0"/>
          </a:p>
          <a:p>
            <a:pPr marL="361950" lvl="0" indent="-180975"/>
            <a:r>
              <a:rPr lang="en-US" sz="1600" dirty="0" smtClean="0"/>
              <a:t>Day 2: AARs and BDAs to be provided by pilots (Monday)</a:t>
            </a:r>
            <a:endParaRPr lang="nb-NO" sz="1600" dirty="0" smtClean="0"/>
          </a:p>
          <a:p>
            <a:pPr marL="361950" lvl="0" indent="-180975"/>
            <a:r>
              <a:rPr lang="en-US" sz="1600" dirty="0" smtClean="0"/>
              <a:t>Day 3-8: VIS production and publish new INTSUM NLT Day 8 (Monday)</a:t>
            </a:r>
            <a:endParaRPr lang="nb-NO" sz="1600" dirty="0" smtClean="0"/>
          </a:p>
          <a:p>
            <a:pPr marL="361950" lvl="0" indent="-180975"/>
            <a:r>
              <a:rPr lang="en-US" sz="1600" dirty="0" smtClean="0"/>
              <a:t>Day 8-12: JFACC guidance to AOC (publish new AOD, NLT Day 12, Friday) (supported by VIS throughout)</a:t>
            </a:r>
            <a:endParaRPr lang="nb-NO" sz="1600" dirty="0" smtClean="0"/>
          </a:p>
          <a:p>
            <a:pPr marL="361950" lvl="0" indent="-180975"/>
            <a:r>
              <a:rPr lang="en-US" sz="1600" dirty="0" smtClean="0"/>
              <a:t>Day 12: AOC work day: </a:t>
            </a:r>
            <a:r>
              <a:rPr lang="en-US" sz="1600" dirty="0" err="1" smtClean="0"/>
              <a:t>Taskings</a:t>
            </a:r>
            <a:r>
              <a:rPr lang="en-US" sz="1600" dirty="0" smtClean="0"/>
              <a:t>/briefing/assignments (Friday)</a:t>
            </a:r>
            <a:endParaRPr lang="nb-NO" sz="1600" dirty="0" smtClean="0"/>
          </a:p>
          <a:p>
            <a:pPr marL="361950" lvl="0" indent="-180975"/>
            <a:r>
              <a:rPr lang="en-US" sz="1600" dirty="0" smtClean="0"/>
              <a:t>Day 13+14: Pilots planning days</a:t>
            </a:r>
            <a:endParaRPr lang="nb-NO" sz="1600" dirty="0" smtClean="0"/>
          </a:p>
          <a:p>
            <a:pPr marL="361950" lvl="0" indent="-180975"/>
            <a:r>
              <a:rPr lang="en-US" sz="1600" dirty="0" smtClean="0"/>
              <a:t>Day 14: Event D2.1, campaign day 2 (Sunday)</a:t>
            </a:r>
          </a:p>
          <a:p>
            <a:pPr marL="361950" lvl="0" indent="-180975"/>
            <a:r>
              <a:rPr lang="en-US" sz="1600" dirty="0" smtClean="0"/>
              <a:t>Day 21: Event D2.2, campaign day 2 (Sunday)</a:t>
            </a:r>
            <a:endParaRPr lang="nb-NO" sz="1600" dirty="0"/>
          </a:p>
        </p:txBody>
      </p:sp>
      <p:sp>
        <p:nvSpPr>
          <p:cNvPr id="3" name="Tittel 2"/>
          <p:cNvSpPr>
            <a:spLocks noGrp="1"/>
          </p:cNvSpPr>
          <p:nvPr>
            <p:ph type="title"/>
          </p:nvPr>
        </p:nvSpPr>
        <p:spPr/>
        <p:txBody>
          <a:bodyPr/>
          <a:lstStyle/>
          <a:p>
            <a:r>
              <a:rPr lang="en-US" dirty="0" smtClean="0"/>
              <a:t>GENERIC TIMELINE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1038493"/>
            <a:ext cx="9144000" cy="4176463"/>
          </a:xfrm>
        </p:spPr>
        <p:txBody>
          <a:bodyPr>
            <a:normAutofit/>
          </a:bodyPr>
          <a:lstStyle/>
          <a:p>
            <a:r>
              <a:rPr lang="en-US" sz="1600" dirty="0" smtClean="0"/>
              <a:t>132</a:t>
            </a:r>
            <a:r>
              <a:rPr lang="en-US" sz="1600" baseline="30000" dirty="0" smtClean="0"/>
              <a:t>nd</a:t>
            </a:r>
            <a:r>
              <a:rPr lang="en-US" sz="1600" dirty="0" smtClean="0"/>
              <a:t> Website</a:t>
            </a:r>
          </a:p>
          <a:p>
            <a:pPr lvl="1"/>
            <a:r>
              <a:rPr lang="en-US" sz="1400" dirty="0" err="1" smtClean="0"/>
              <a:t>Taskings</a:t>
            </a:r>
            <a:r>
              <a:rPr lang="en-US" sz="1400" dirty="0" smtClean="0"/>
              <a:t> / ATO</a:t>
            </a:r>
          </a:p>
          <a:p>
            <a:pPr lvl="1"/>
            <a:r>
              <a:rPr lang="en-US" sz="1400" dirty="0" smtClean="0"/>
              <a:t>AAR</a:t>
            </a:r>
          </a:p>
          <a:p>
            <a:r>
              <a:rPr lang="en-US" sz="1600" dirty="0" smtClean="0"/>
              <a:t>OPAC Briefing page</a:t>
            </a:r>
          </a:p>
          <a:p>
            <a:r>
              <a:rPr lang="en-US" sz="1600" dirty="0" smtClean="0"/>
              <a:t>Discord OPAC section: (OPAC tag given to participants for access, both 132</a:t>
            </a:r>
            <a:r>
              <a:rPr lang="en-US" sz="1600" baseline="30000" dirty="0" smtClean="0"/>
              <a:t>nd</a:t>
            </a:r>
            <a:r>
              <a:rPr lang="en-US" sz="1600" dirty="0" smtClean="0"/>
              <a:t> and externals)</a:t>
            </a:r>
          </a:p>
          <a:p>
            <a:pPr lvl="1"/>
            <a:r>
              <a:rPr lang="en-US" sz="1200" b="1" dirty="0" smtClean="0"/>
              <a:t>JFACC: </a:t>
            </a:r>
            <a:r>
              <a:rPr lang="en-US" sz="1200" dirty="0" smtClean="0"/>
              <a:t>JFACC internal channel for work related to AOD and JAOP revisions</a:t>
            </a:r>
          </a:p>
          <a:p>
            <a:pPr lvl="1"/>
            <a:r>
              <a:rPr lang="en-US" sz="1200" b="1" dirty="0" smtClean="0"/>
              <a:t>VIS: </a:t>
            </a:r>
            <a:r>
              <a:rPr lang="en-US" sz="1200" dirty="0" smtClean="0"/>
              <a:t>VIS internal channel for work related to INTREP and INTSUMs</a:t>
            </a:r>
          </a:p>
          <a:p>
            <a:pPr lvl="1"/>
            <a:r>
              <a:rPr lang="en-US" sz="1200" b="1" dirty="0" smtClean="0"/>
              <a:t>JFACC-VIS: </a:t>
            </a:r>
            <a:r>
              <a:rPr lang="en-US" sz="1200" dirty="0" smtClean="0"/>
              <a:t>Internal coordination channel between JFACC and VIS for JTL and JPTL. Only for VIS and JFACC.</a:t>
            </a:r>
          </a:p>
          <a:p>
            <a:pPr lvl="1"/>
            <a:r>
              <a:rPr lang="en-US" sz="1200" b="1" dirty="0" smtClean="0"/>
              <a:t>RFI: </a:t>
            </a:r>
            <a:r>
              <a:rPr lang="en-US" sz="1200" dirty="0" smtClean="0"/>
              <a:t>Channel for everyone to request “official” information </a:t>
            </a:r>
          </a:p>
          <a:p>
            <a:pPr lvl="1"/>
            <a:r>
              <a:rPr lang="en-US" sz="1200" b="1" dirty="0" smtClean="0"/>
              <a:t>Products: </a:t>
            </a:r>
            <a:r>
              <a:rPr lang="en-US" sz="1200" dirty="0" smtClean="0"/>
              <a:t>Channel for everyone where CJTF HQ, AOC or VID publish information (Mission makers(event hosts)  (will also be made available on the OPAC briefing page)</a:t>
            </a:r>
          </a:p>
          <a:p>
            <a:pPr lvl="1"/>
            <a:r>
              <a:rPr lang="en-US" sz="1200" b="1" dirty="0" smtClean="0"/>
              <a:t>Media</a:t>
            </a:r>
            <a:r>
              <a:rPr lang="en-US" sz="1200" dirty="0" smtClean="0"/>
              <a:t>: Channel for everyone  where media reports may appear. </a:t>
            </a:r>
          </a:p>
          <a:p>
            <a:pPr lvl="1"/>
            <a:r>
              <a:rPr lang="en-US" sz="1200" b="1" dirty="0" smtClean="0"/>
              <a:t>BDA/Reports: </a:t>
            </a:r>
            <a:r>
              <a:rPr lang="en-US" sz="1200" dirty="0" smtClean="0"/>
              <a:t>Channel for everyone where pilots report BDA and other reports relevant for VIS to produce INTSUM/INTREPs</a:t>
            </a:r>
          </a:p>
          <a:p>
            <a:pPr lvl="1"/>
            <a:r>
              <a:rPr lang="en-US" sz="1200" b="1" dirty="0" smtClean="0"/>
              <a:t>Event planning:</a:t>
            </a:r>
            <a:r>
              <a:rPr lang="en-US" sz="1200" dirty="0" smtClean="0"/>
              <a:t> Channel for everyone where information for the next event can be coordinated and discussed.</a:t>
            </a:r>
          </a:p>
          <a:p>
            <a:pPr lvl="1"/>
            <a:r>
              <a:rPr lang="en-US" sz="1200" b="1" dirty="0" smtClean="0"/>
              <a:t>OPAC coordination: </a:t>
            </a:r>
            <a:r>
              <a:rPr lang="en-US" sz="1200" dirty="0" smtClean="0"/>
              <a:t>Chanel for everyone where coordination can be done. Anything not suited for other discord channels</a:t>
            </a:r>
          </a:p>
          <a:p>
            <a:pPr lvl="1"/>
            <a:endParaRPr lang="en-US" sz="1200" dirty="0" smtClean="0"/>
          </a:p>
          <a:p>
            <a:endParaRPr lang="en-US" dirty="0" smtClean="0"/>
          </a:p>
        </p:txBody>
      </p:sp>
      <p:sp>
        <p:nvSpPr>
          <p:cNvPr id="3" name="Tittel 2"/>
          <p:cNvSpPr>
            <a:spLocks noGrp="1"/>
          </p:cNvSpPr>
          <p:nvPr>
            <p:ph type="title"/>
          </p:nvPr>
        </p:nvSpPr>
        <p:spPr/>
        <p:txBody>
          <a:bodyPr/>
          <a:lstStyle/>
          <a:p>
            <a:r>
              <a:rPr lang="en-US" dirty="0" smtClean="0"/>
              <a:t>INFORMATION FLOW</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Northern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settlements 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of campaign: 20</a:t>
            </a:r>
            <a:r>
              <a:rPr lang="en-US" sz="1200" b="1" baseline="30000" dirty="0" smtClean="0"/>
              <a:t>th</a:t>
            </a:r>
            <a:r>
              <a:rPr lang="en-US" sz="1200" b="1" dirty="0" smtClean="0"/>
              <a:t> September 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TIMELINE  (2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settlements 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ground force dispositions:</a:t>
            </a:r>
          </a:p>
          <a:p>
            <a:pPr marL="361950" lvl="3" indent="-180975"/>
            <a:r>
              <a:rPr lang="en-US" sz="1000" dirty="0" smtClean="0"/>
              <a:t>1st Corps have left bases and are in training area conducting exercise FROST.</a:t>
            </a:r>
          </a:p>
          <a:p>
            <a:pPr marL="361950" lvl="3" indent="-180975"/>
            <a:r>
              <a:rPr lang="en-US" sz="1000" dirty="0" smtClean="0"/>
              <a:t>2nd Corps have partially left base complex and are taking part in exercise FROST.</a:t>
            </a:r>
          </a:p>
          <a:p>
            <a:pPr marL="361950" lvl="3" indent="-180975"/>
            <a:r>
              <a:rPr lang="en-US" sz="1000" dirty="0" smtClean="0"/>
              <a:t>3rd Corps have left bases and are in training area conducting exercise FROST.</a:t>
            </a:r>
          </a:p>
          <a:p>
            <a:pPr marL="361950" lvl="3" indent="-180975"/>
            <a:r>
              <a:rPr lang="en-US" sz="1000" dirty="0" smtClean="0"/>
              <a:t>4th Corps are currently not mobilized and are at </a:t>
            </a:r>
            <a:r>
              <a:rPr lang="en-US" sz="1000" dirty="0" err="1" smtClean="0"/>
              <a:t>homebase</a:t>
            </a:r>
            <a:r>
              <a:rPr lang="en-US" sz="1000" dirty="0" smtClean="0"/>
              <a:t>.</a:t>
            </a:r>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p>
          <a:p>
            <a:pPr marL="361950" lvl="3" indent="-180975"/>
            <a:r>
              <a:rPr lang="en-US" sz="1000" dirty="0" smtClean="0"/>
              <a:t>Notian strategic IADS IAW: </a:t>
            </a:r>
            <a:r>
              <a:rPr lang="en-US" sz="1000" b="1" dirty="0" smtClean="0"/>
              <a:t>INTREP VID OPAC-002 - </a:t>
            </a:r>
            <a:r>
              <a:rPr lang="en-US" sz="1000" b="1" dirty="0" err="1" smtClean="0"/>
              <a:t>Notia</a:t>
            </a:r>
            <a:r>
              <a:rPr lang="en-US" sz="1000" b="1" dirty="0" smtClean="0"/>
              <a:t> IADS</a:t>
            </a:r>
          </a:p>
          <a:p>
            <a:pPr marL="361950" lvl="3" indent="-180975"/>
            <a:endParaRPr lang="en-US" sz="1000" b="1" dirty="0" smtClean="0"/>
          </a:p>
          <a:p>
            <a:pPr marL="361950" lvl="3" indent="-180975"/>
            <a:r>
              <a:rPr lang="en-US" sz="1000" dirty="0" smtClean="0"/>
              <a:t>For details see intelligence page on OPAC 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granted </a:t>
            </a:r>
            <a:r>
              <a:rPr lang="en-US" sz="1400" dirty="0" err="1" smtClean="0"/>
              <a:t>overflight</a:t>
            </a:r>
            <a:r>
              <a:rPr lang="en-US" sz="1400" dirty="0" smtClean="0"/>
              <a:t> and movement rights for allied forces in support of Finland.</a:t>
            </a:r>
          </a:p>
          <a:p>
            <a:pPr marL="180975" indent="-180975"/>
            <a:r>
              <a:rPr lang="en-US" sz="1400" dirty="0" smtClean="0"/>
              <a:t>Norway are supporting with military aid, and the flow of goods to Finland.</a:t>
            </a:r>
          </a:p>
          <a:p>
            <a:pPr marL="180975" indent="-180975"/>
            <a:r>
              <a:rPr lang="en-US" sz="1400" dirty="0" smtClean="0"/>
              <a:t>Norway have allowed bases to be used for operations toward </a:t>
            </a:r>
            <a:r>
              <a:rPr lang="en-US" sz="1400" dirty="0" err="1" smtClean="0"/>
              <a:t>Notia</a:t>
            </a:r>
            <a:r>
              <a:rPr lang="en-US" sz="1400" dirty="0" smtClean="0"/>
              <a:t> or 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shared bond of hardness. 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 xmlns:p14="http://schemas.microsoft.com/office/powerpoint/2010/main" val="37323487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1031</TotalTime>
  <Words>1996</Words>
  <Application>Microsoft Office PowerPoint</Application>
  <PresentationFormat>Skjermfremvisning (16:9)</PresentationFormat>
  <Paragraphs>276</Paragraphs>
  <Slides>24</Slides>
  <Notes>1</Notes>
  <HiddenSlides>1</HiddenSlides>
  <MMClips>0</MMClips>
  <ScaleCrop>false</ScaleCrop>
  <HeadingPairs>
    <vt:vector size="4" baseType="variant">
      <vt:variant>
        <vt:lpstr>Tema</vt:lpstr>
      </vt:variant>
      <vt:variant>
        <vt:i4>1</vt:i4>
      </vt:variant>
      <vt:variant>
        <vt:lpstr>Lysbildetitler</vt:lpstr>
      </vt:variant>
      <vt:variant>
        <vt:i4>24</vt:i4>
      </vt:variant>
    </vt:vector>
  </HeadingPairs>
  <TitlesOfParts>
    <vt:vector size="25" baseType="lpstr">
      <vt:lpstr>Kontortema</vt:lpstr>
      <vt:lpstr>OPERATION ARCTIC CITADEL (OPAC) </vt:lpstr>
      <vt:lpstr>AGENDA</vt:lpstr>
      <vt:lpstr>LOCATIONS</vt:lpstr>
      <vt:lpstr>CONTESTED TERRITORY</vt:lpstr>
      <vt:lpstr>SITUATION &amp; TIMELINE  (1 of 2)</vt:lpstr>
      <vt:lpstr>SITUATION &amp; TIMELINE  (2 of 2)</vt:lpstr>
      <vt:lpstr>MILITARY SITUATION</vt:lpstr>
      <vt:lpstr>ACTORS - Allied</vt:lpstr>
      <vt:lpstr>ACTORS - Adversaries</vt:lpstr>
      <vt:lpstr>ACTORS - Adversaries</vt:lpstr>
      <vt:lpstr>FUNCTIONS / ROLES </vt:lpstr>
      <vt:lpstr>CJTF – 23  HQ</vt:lpstr>
      <vt:lpstr>JFACC</vt:lpstr>
      <vt:lpstr>AOC</vt:lpstr>
      <vt:lpstr>VID</vt:lpstr>
      <vt:lpstr>VIS</vt:lpstr>
      <vt:lpstr>Lysbilde 17</vt:lpstr>
      <vt:lpstr>PRODUCTS</vt:lpstr>
      <vt:lpstr>PRODUCTS</vt:lpstr>
      <vt:lpstr>PRODUCTS - campaign</vt:lpstr>
      <vt:lpstr>PRODUCTS – per event</vt:lpstr>
      <vt:lpstr>PRODUCTS -  Pilots/controllers</vt:lpstr>
      <vt:lpstr>GENERIC TIMELINE</vt:lpstr>
      <vt:lpstr>INFORMATION FLOW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114</cp:revision>
  <dcterms:created xsi:type="dcterms:W3CDTF">2019-03-12T22:01:00Z</dcterms:created>
  <dcterms:modified xsi:type="dcterms:W3CDTF">2025-01-03T15:07:15Z</dcterms:modified>
</cp:coreProperties>
</file>